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652" autoAdjust="0"/>
  </p:normalViewPr>
  <p:slideViewPr>
    <p:cSldViewPr>
      <p:cViewPr varScale="1">
        <p:scale>
          <a:sx n="67" d="100"/>
          <a:sy n="67" d="100"/>
        </p:scale>
        <p:origin x="-6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484CAC7-C4BF-4CC4-8C3E-188E79311EEF}" type="datetimeFigureOut">
              <a:rPr lang="ru-RU" smtClean="0"/>
              <a:pPr/>
              <a:t>18.12.2009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CB0DC37-1CD0-4E49-9061-EC4D03680BE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4CAC7-C4BF-4CC4-8C3E-188E79311EEF}" type="datetimeFigureOut">
              <a:rPr lang="ru-RU" smtClean="0"/>
              <a:pPr/>
              <a:t>18.12.2009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DC37-1CD0-4E49-9061-EC4D03680BE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4CAC7-C4BF-4CC4-8C3E-188E79311EEF}" type="datetimeFigureOut">
              <a:rPr lang="ru-RU" smtClean="0"/>
              <a:pPr/>
              <a:t>18.12.2009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DC37-1CD0-4E49-9061-EC4D03680BE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484CAC7-C4BF-4CC4-8C3E-188E79311EEF}" type="datetimeFigureOut">
              <a:rPr lang="ru-RU" smtClean="0"/>
              <a:pPr/>
              <a:t>18.12.2009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DC37-1CD0-4E49-9061-EC4D03680BE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484CAC7-C4BF-4CC4-8C3E-188E79311EEF}" type="datetimeFigureOut">
              <a:rPr lang="ru-RU" smtClean="0"/>
              <a:pPr/>
              <a:t>18.12.2009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CB0DC37-1CD0-4E49-9061-EC4D03680BEB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484CAC7-C4BF-4CC4-8C3E-188E79311EEF}" type="datetimeFigureOut">
              <a:rPr lang="ru-RU" smtClean="0"/>
              <a:pPr/>
              <a:t>18.12.2009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CB0DC37-1CD0-4E49-9061-EC4D03680BE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484CAC7-C4BF-4CC4-8C3E-188E79311EEF}" type="datetimeFigureOut">
              <a:rPr lang="ru-RU" smtClean="0"/>
              <a:pPr/>
              <a:t>18.12.2009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CB0DC37-1CD0-4E49-9061-EC4D03680BE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4CAC7-C4BF-4CC4-8C3E-188E79311EEF}" type="datetimeFigureOut">
              <a:rPr lang="ru-RU" smtClean="0"/>
              <a:pPr/>
              <a:t>18.12.2009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DC37-1CD0-4E49-9061-EC4D03680BE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484CAC7-C4BF-4CC4-8C3E-188E79311EEF}" type="datetimeFigureOut">
              <a:rPr lang="ru-RU" smtClean="0"/>
              <a:pPr/>
              <a:t>18.12.2009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CB0DC37-1CD0-4E49-9061-EC4D03680BE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484CAC7-C4BF-4CC4-8C3E-188E79311EEF}" type="datetimeFigureOut">
              <a:rPr lang="ru-RU" smtClean="0"/>
              <a:pPr/>
              <a:t>18.12.2009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CB0DC37-1CD0-4E49-9061-EC4D03680BE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484CAC7-C4BF-4CC4-8C3E-188E79311EEF}" type="datetimeFigureOut">
              <a:rPr lang="ru-RU" smtClean="0"/>
              <a:pPr/>
              <a:t>18.12.2009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CB0DC37-1CD0-4E49-9061-EC4D03680BE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484CAC7-C4BF-4CC4-8C3E-188E79311EEF}" type="datetimeFigureOut">
              <a:rPr lang="ru-RU" smtClean="0"/>
              <a:pPr/>
              <a:t>18.12.2009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CB0DC37-1CD0-4E49-9061-EC4D03680BE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newsflash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00px-Дмитрий_Иванович_Менделеев_7.jpg"/>
          <p:cNvPicPr>
            <a:picLocks noChangeAspect="1"/>
          </p:cNvPicPr>
          <p:nvPr/>
        </p:nvPicPr>
        <p:blipFill>
          <a:blip r:embed="rId2" cstate="print"/>
          <a:srcRect l="7143" t="11205" r="11905" b="18767"/>
          <a:stretch>
            <a:fillRect/>
          </a:stretch>
        </p:blipFill>
        <p:spPr>
          <a:xfrm>
            <a:off x="1428728" y="1285860"/>
            <a:ext cx="3786214" cy="5567962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42974" y="5105400"/>
            <a:ext cx="8062912" cy="1752600"/>
          </a:xfrm>
        </p:spPr>
        <p:txBody>
          <a:bodyPr/>
          <a:lstStyle/>
          <a:p>
            <a:r>
              <a:rPr lang="ru-RU" dirty="0" smtClean="0"/>
              <a:t>Автор работы: Мовсисян Лилит, 8 «А» класс</a:t>
            </a:r>
          </a:p>
          <a:p>
            <a:r>
              <a:rPr lang="ru-RU" dirty="0" smtClean="0"/>
              <a:t>Учитель: Ботылёва В. Е.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429056" y="2285992"/>
            <a:ext cx="11787270" cy="1470025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54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Д. И. Менделеев</a:t>
            </a:r>
            <a:br>
              <a:rPr lang="ru-RU" sz="54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54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</a:t>
            </a:r>
            <a:br>
              <a:rPr lang="ru-RU" sz="54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54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Искусство </a:t>
            </a:r>
            <a:endParaRPr lang="ru-RU" sz="54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71944" y="1142984"/>
            <a:ext cx="4972056" cy="592933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 </a:t>
            </a:r>
            <a:r>
              <a:rPr lang="ru-RU" i="1" dirty="0" smtClean="0"/>
              <a:t>Это один из лучших портретов ученого: художнику удалось передать все благородство морального облика Дмитрия Ивановича Менделеева. Мы видим задумчивое русское лицо с высоким лбом мыслителя, с глазами, стремящимися проникнуть в тайны природы. В портрете нет никакой праздности и чопорности: ученый показан в обстановке своей лаборатории, за работой, которая давала ему, как он говорил, «радость и полноту жизни».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6027003"/>
            <a:ext cx="51435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Портрет, написанный</a:t>
            </a:r>
          </a:p>
          <a:p>
            <a:r>
              <a:rPr lang="ru-RU" sz="2400" i="1" dirty="0" smtClean="0"/>
              <a:t> в 1886 г. художником Ярошенко </a:t>
            </a:r>
            <a:endParaRPr lang="ru-RU" sz="2400" dirty="0"/>
          </a:p>
        </p:txBody>
      </p:sp>
      <p:pic>
        <p:nvPicPr>
          <p:cNvPr id="5" name="Рисунок 4" descr="45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1142984"/>
            <a:ext cx="2928958" cy="467168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914400" y="-214338"/>
            <a:ext cx="8229600" cy="1399032"/>
          </a:xfrm>
        </p:spPr>
        <p:txBody>
          <a:bodyPr>
            <a:normAutofit/>
          </a:bodyPr>
          <a:lstStyle/>
          <a:p>
            <a:r>
              <a:rPr lang="ru-RU" dirty="0" smtClean="0"/>
              <a:t>Портрет кисти Ярошенко</a:t>
            </a:r>
            <a:endParaRPr lang="ru-RU" dirty="0"/>
          </a:p>
        </p:txBody>
      </p:sp>
    </p:spTree>
  </p:cSld>
  <p:clrMapOvr>
    <a:masterClrMapping/>
  </p:clrMapOvr>
  <p:transition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-214338"/>
            <a:ext cx="8229600" cy="1399032"/>
          </a:xfrm>
        </p:spPr>
        <p:txBody>
          <a:bodyPr/>
          <a:lstStyle/>
          <a:p>
            <a:r>
              <a:rPr lang="ru-RU" i="1" dirty="0" smtClean="0"/>
              <a:t>«Менделеевские среды»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9058" y="1142984"/>
            <a:ext cx="5000628" cy="4526006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 </a:t>
            </a:r>
            <a:r>
              <a:rPr lang="ru-RU" sz="2400" i="1" dirty="0" smtClean="0"/>
              <a:t>Всю жизнь ученый был связан со многими представителями передовой русской интеллигенции. На квартире у Дмитрия Ивановича регулярно устраивались вечера – «менделеевские среды», среди посетителей которых были его друзья – художники, писатели, композиторы, ученые.</a:t>
            </a:r>
            <a:r>
              <a:rPr lang="ru-RU" sz="2400" dirty="0" smtClean="0"/>
              <a:t> </a:t>
            </a:r>
            <a:r>
              <a:rPr lang="ru-RU" sz="2400" i="1" dirty="0" smtClean="0"/>
              <a:t>На этих вечерах слушали романсы Бородина, прекрасную оперу «Князь Игорь»</a:t>
            </a:r>
            <a:endParaRPr lang="ru-RU" sz="2400" dirty="0" smtClean="0"/>
          </a:p>
          <a:p>
            <a:endParaRPr lang="ru-RU" sz="2400" dirty="0"/>
          </a:p>
        </p:txBody>
      </p:sp>
      <p:pic>
        <p:nvPicPr>
          <p:cNvPr id="4" name="Рисунок 3" descr="42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1357298"/>
            <a:ext cx="3092092" cy="414340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-928726" y="5572140"/>
          <a:ext cx="6096000" cy="106680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3200" b="1" i="1" dirty="0">
                          <a:solidFill>
                            <a:schemeClr val="tx1"/>
                          </a:solidFill>
                          <a:latin typeface="arial cyr"/>
                        </a:rPr>
                        <a:t>А.П.Бородин</a:t>
                      </a:r>
                      <a:br>
                        <a:rPr lang="ru-RU" sz="3200" b="1" i="1" dirty="0">
                          <a:solidFill>
                            <a:schemeClr val="tx1"/>
                          </a:solidFill>
                          <a:latin typeface="arial cyr"/>
                        </a:rPr>
                      </a:br>
                      <a:r>
                        <a:rPr lang="ru-RU" sz="3200" b="1" i="1" dirty="0">
                          <a:solidFill>
                            <a:schemeClr val="tx1"/>
                          </a:solidFill>
                          <a:latin typeface="arial cyr"/>
                        </a:rPr>
                        <a:t>(1833–1887)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      Заключение</a:t>
            </a:r>
            <a:endParaRPr lang="ru-RU" sz="6000" dirty="0"/>
          </a:p>
        </p:txBody>
      </p:sp>
      <p:pic>
        <p:nvPicPr>
          <p:cNvPr id="4" name="Рисунок 3" descr="mendeleev_portrait_1740.jpg"/>
          <p:cNvPicPr>
            <a:picLocks noChangeAspect="1"/>
          </p:cNvPicPr>
          <p:nvPr/>
        </p:nvPicPr>
        <p:blipFill>
          <a:blip r:embed="rId2" cstate="print"/>
          <a:srcRect l="23077" t="25779" r="26923" b="23953"/>
          <a:stretch>
            <a:fillRect/>
          </a:stretch>
        </p:blipFill>
        <p:spPr>
          <a:xfrm>
            <a:off x="6072198" y="1714488"/>
            <a:ext cx="2857520" cy="4286280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balanced" dir="t"/>
          </a:scene3d>
          <a:sp3d extrusionH="107950" prstMaterial="translucentPowder">
            <a:bevelT w="82550" h="63500" prst="divot"/>
            <a:bevelB/>
          </a:sp3d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57364"/>
            <a:ext cx="8229600" cy="4572000"/>
          </a:xfrm>
        </p:spPr>
        <p:txBody>
          <a:bodyPr/>
          <a:lstStyle/>
          <a:p>
            <a:r>
              <a:rPr lang="ru-RU" b="1" i="1" dirty="0" smtClean="0"/>
              <a:t>Выполняя следующую работу, я ознакомилась с несколькими страницами </a:t>
            </a:r>
            <a:r>
              <a:rPr lang="ru-RU" b="1" i="1" dirty="0" smtClean="0"/>
              <a:t> </a:t>
            </a:r>
            <a:r>
              <a:rPr lang="ru-RU" b="1" i="1" dirty="0" smtClean="0"/>
              <a:t>большой и интересной жизни великого химика, и сделала вывод: Дмитрий Иванович Менделеев был не только великим ученым, но и человеком, оставившим яркий след в русском искусстве.</a:t>
            </a:r>
            <a:endParaRPr lang="ru-RU" b="1" i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380798"/>
          </a:xfrm>
        </p:spPr>
        <p:txBody>
          <a:bodyPr>
            <a:normAutofit/>
          </a:bodyPr>
          <a:lstStyle/>
          <a:p>
            <a:r>
              <a:rPr lang="ru-RU" sz="4800" dirty="0" smtClean="0"/>
              <a:t>                Введение </a:t>
            </a:r>
            <a:endParaRPr lang="ru-RU" sz="48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3786182" y="1500174"/>
            <a:ext cx="5114932" cy="4668882"/>
          </a:xfrm>
        </p:spPr>
        <p:txBody>
          <a:bodyPr>
            <a:noAutofit/>
          </a:bodyPr>
          <a:lstStyle/>
          <a:p>
            <a:r>
              <a:rPr lang="ru-RU" sz="2000" i="1" dirty="0" smtClean="0"/>
              <a:t>Великий русский химик Дмитрий Иванович Менделеев вступил в жизнь в мрачные годы крепостничества. В молодости он перенес тяжелые условия учебы и быта студента закрытого учебного заведения.</a:t>
            </a:r>
          </a:p>
          <a:p>
            <a:r>
              <a:rPr lang="ru-RU" sz="2000" i="1" dirty="0" smtClean="0"/>
              <a:t>В годы учебы в Петербургском главном педагогическом институте, много работая, интересуясь всеми отраслями наук, но особенно, конечно, химией, он много читал, посещал театры, музеи, увлекался оперой, любил и понимал музыку.</a:t>
            </a:r>
            <a:endParaRPr lang="ru-RU" sz="2000" dirty="0"/>
          </a:p>
        </p:txBody>
      </p:sp>
      <p:sp>
        <p:nvSpPr>
          <p:cNvPr id="1026" name="AutoShape 2" descr="F:\%D0%9B%D0%98%D0%9B%D0%98%D0%A2\%D0%9C%D0%B5%D0%BD%D0%B4%D0%B5%D0%BB%D0%B5%D0%B5%D0%B2, %D0%94%D0%BC%D0%B8%D1%82%D1%80%D0%B8%D0%B9 %D0%98%D0%B2%D0%B0%D0%BD%D0%BE%D0%B2%D0%B8%D1%87 %E2%80%94 %D0%92%D0%B8%D0%BA%D0%B8%D0%BF%D0%B5%D0%B4%D0%B8%D1%8F_files\200px-%D0%94%D0%BC%D0%B8%D1%82%D1%80%D0%B8%D0%B9_%D0%98%D0%B2%D0%B0%D0%BD%D0%BE%D0%B2%D0%B8%D1%87_%D0%9C%D0%B5%D0%BD%D0%B4%D0%B5%D0%BB%D0%B5%D0%B5%D0%B2_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Рисунок 9" descr="200px-Дмитрий_Иванович_Менделеев_7.jpg"/>
          <p:cNvPicPr>
            <a:picLocks noChangeAspect="1"/>
          </p:cNvPicPr>
          <p:nvPr/>
        </p:nvPicPr>
        <p:blipFill>
          <a:blip r:embed="rId2" cstate="print"/>
          <a:srcRect l="7143" t="11205" r="11905" b="18767"/>
          <a:stretch>
            <a:fillRect/>
          </a:stretch>
        </p:blipFill>
        <p:spPr>
          <a:xfrm>
            <a:off x="500034" y="1643050"/>
            <a:ext cx="3071834" cy="451740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1" name="Содержимое 2"/>
          <p:cNvSpPr txBox="1">
            <a:spLocks/>
          </p:cNvSpPr>
          <p:nvPr/>
        </p:nvSpPr>
        <p:spPr>
          <a:xfrm>
            <a:off x="3714744" y="1357298"/>
            <a:ext cx="5429256" cy="5286412"/>
          </a:xfrm>
          <a:prstGeom prst="rect">
            <a:avLst/>
          </a:prstGeom>
        </p:spPr>
        <p:txBody>
          <a:bodyPr vert="horz" anchor="t">
            <a:normAutofit fontScale="92500" lnSpcReduction="20000"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ru-RU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3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Сильно и ярко чувствовал Менделеев красоту природы. </a:t>
            </a:r>
            <a:r>
              <a:rPr kumimoji="0" lang="ru-RU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</a:t>
            </a:r>
            <a:r>
              <a:rPr kumimoji="0" lang="ru-RU" sz="3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течение всей своей жизни Менделеев много путешествовал: он посетил более 100 городов мира, был в Европе, Америке. Не как праздный путешествовал он, а прежде всего как ученый, изучающий состояния науки и промышленности. И всегда находил время интересоваться искусством.</a:t>
            </a:r>
            <a:endParaRPr kumimoji="0" lang="ru-RU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8" grpId="1" build="p"/>
      <p:bldP spid="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-357214"/>
            <a:ext cx="8229600" cy="1399032"/>
          </a:xfrm>
        </p:spPr>
        <p:txBody>
          <a:bodyPr>
            <a:normAutofit/>
          </a:bodyPr>
          <a:lstStyle/>
          <a:p>
            <a:r>
              <a:rPr lang="ru-RU" sz="4400" i="1" dirty="0" smtClean="0"/>
              <a:t>Передвижники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8472518" cy="3071834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 smtClean="0"/>
              <a:t>В 1880-х гг. Менделеев сблизился с представителями русского реалистического искусства, передвижниками: И.Н.Крамским, Н.А.Ярошенко, И.Е.Репиным, А.И.Куинджи, </a:t>
            </a:r>
            <a:r>
              <a:rPr lang="ru-RU" i="1" dirty="0" err="1" smtClean="0"/>
              <a:t>Г.Г.Мясоедовым</a:t>
            </a:r>
            <a:r>
              <a:rPr lang="ru-RU" i="1" dirty="0" smtClean="0"/>
              <a:t>, Н.Д.Кузнецовым, К.А.Савицким, К.Е.Маковским, В.М.Васнецовыми; он был близок и с художником-пейзажистом И.И.Шишкиным. В доме Менделеева собирались все, кто был ему дорог в науке и искусстве. И сам он посещал выставки, мастерские художников. </a:t>
            </a:r>
            <a:endParaRPr lang="ru-RU" dirty="0"/>
          </a:p>
        </p:txBody>
      </p:sp>
      <p:pic>
        <p:nvPicPr>
          <p:cNvPr id="4" name="Рисунок 3" descr="43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3500438"/>
            <a:ext cx="5929354" cy="317549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-357214"/>
            <a:ext cx="8229600" cy="1399032"/>
          </a:xfrm>
        </p:spPr>
        <p:txBody>
          <a:bodyPr/>
          <a:lstStyle/>
          <a:p>
            <a:r>
              <a:rPr lang="ru-RU" dirty="0" smtClean="0"/>
              <a:t>         Дружба с Куинджи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29256" y="857232"/>
            <a:ext cx="3714744" cy="5597576"/>
          </a:xfrm>
        </p:spPr>
        <p:txBody>
          <a:bodyPr>
            <a:noAutofit/>
          </a:bodyPr>
          <a:lstStyle/>
          <a:p>
            <a:r>
              <a:rPr lang="ru-RU" sz="2400" i="1" dirty="0" smtClean="0"/>
              <a:t>Менделеев высоко ценил картины Куинджи и Шишкина </a:t>
            </a:r>
            <a:r>
              <a:rPr lang="ru-RU" sz="2400" dirty="0" smtClean="0"/>
              <a:t>.</a:t>
            </a:r>
            <a:r>
              <a:rPr lang="ru-RU" sz="2400" i="1" dirty="0" smtClean="0"/>
              <a:t> </a:t>
            </a:r>
          </a:p>
          <a:p>
            <a:r>
              <a:rPr lang="ru-RU" sz="2400" i="1" dirty="0" smtClean="0"/>
              <a:t>Решая проблему долговечности красок, выясняя возможности их смешения, Дмитрий Иванович Менделеев с Архипом Ивановичем Куинджи проделали много опытов по изготовлению красок.</a:t>
            </a:r>
          </a:p>
          <a:p>
            <a:endParaRPr lang="ru-RU" sz="2400" i="1" dirty="0" smtClean="0"/>
          </a:p>
          <a:p>
            <a:endParaRPr lang="ru-RU" sz="2400" dirty="0"/>
          </a:p>
        </p:txBody>
      </p:sp>
      <p:pic>
        <p:nvPicPr>
          <p:cNvPr id="5" name="Рисунок 4" descr="43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1142984"/>
            <a:ext cx="5143536" cy="310326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Прямоугольник 5"/>
          <p:cNvSpPr/>
          <p:nvPr/>
        </p:nvSpPr>
        <p:spPr>
          <a:xfrm>
            <a:off x="0" y="4357694"/>
            <a:ext cx="57150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Художник Куинджи часто бывал в доме Менделеевых. На фотографии мы видим и жену Дмитрия Ивановича – Анну Ивановну. Она окончила Академию художеств, и ею был сделан рисунок своего 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r>
              <a:rPr lang="ru-RU" dirty="0" smtClean="0"/>
              <a:t> «Лунная ночь на Днепре»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43448" y="1331862"/>
            <a:ext cx="4400552" cy="5526138"/>
          </a:xfrm>
        </p:spPr>
        <p:txBody>
          <a:bodyPr>
            <a:normAutofit fontScale="62500" lnSpcReduction="20000"/>
          </a:bodyPr>
          <a:lstStyle/>
          <a:p>
            <a:r>
              <a:rPr lang="ru-RU" i="1" dirty="0" smtClean="0"/>
              <a:t>О картине Куинджи «Лунная ночь на Днепре» 13 ноября 1880 г. в петербургской газете «Голос» появилась заметка Менделеева: «Перед Днепровской ночью А.И.Куинджи, как я думаю, забудется мечтатель, у художника явится невольно своя новая мысль об искусстве, поэт заговорит стихами, в мыслителе же родятся новые понятия – всякому она дает свое». Пейзаж картины кажется волшебным видением: лунный свет озаряет бескрайнюю равнину, серебристо-зеленоватым светом мерцает Днепр, в окнах мазанок горят красные огоньки.</a:t>
            </a:r>
            <a:endParaRPr lang="ru-RU" i="1" dirty="0"/>
          </a:p>
        </p:txBody>
      </p:sp>
      <p:pic>
        <p:nvPicPr>
          <p:cNvPr id="4" name="Рисунок 3" descr="riv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1928802"/>
            <a:ext cx="4654080" cy="335758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TextBox 4"/>
          <p:cNvSpPr txBox="1"/>
          <p:nvPr/>
        </p:nvSpPr>
        <p:spPr>
          <a:xfrm>
            <a:off x="357158" y="5357826"/>
            <a:ext cx="521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А. И. Куинджи«Лунная ночь на Днепре»</a:t>
            </a:r>
            <a:endParaRPr lang="ru-RU" dirty="0"/>
          </a:p>
        </p:txBody>
      </p:sp>
    </p:spTree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-214338"/>
            <a:ext cx="8229600" cy="1399032"/>
          </a:xfrm>
        </p:spPr>
        <p:txBody>
          <a:bodyPr/>
          <a:lstStyle/>
          <a:p>
            <a:r>
              <a:rPr lang="ru-RU" dirty="0" smtClean="0"/>
              <a:t>      Дружба с Репиным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4778" y="1071546"/>
            <a:ext cx="4929222" cy="6143644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 </a:t>
            </a:r>
            <a:r>
              <a:rPr lang="ru-RU" sz="2000" i="1" dirty="0" smtClean="0"/>
              <a:t>Большим другом Дмитрия Ивановича Менделеева был художник И.Е.Репин, который нарисовал два портрета ученого. На одном портрете Менделеев изображен в мантии почетного доктора прав </a:t>
            </a:r>
            <a:r>
              <a:rPr lang="ru-RU" sz="2000" i="1" dirty="0" err="1" smtClean="0"/>
              <a:t>Эдинбургского</a:t>
            </a:r>
            <a:r>
              <a:rPr lang="ru-RU" sz="2000" i="1" dirty="0" smtClean="0"/>
              <a:t> университета. Этот портрет напоминает нам о начале научной деятельности ученого. Первым выдающимся открытием молодого Менделеева было открытие критической температуры</a:t>
            </a:r>
            <a:r>
              <a:rPr lang="ru-RU" sz="2000" dirty="0" smtClean="0"/>
              <a:t> , </a:t>
            </a:r>
            <a:r>
              <a:rPr lang="ru-RU" sz="2000" i="1" dirty="0" smtClean="0"/>
              <a:t>за что </a:t>
            </a:r>
            <a:r>
              <a:rPr lang="ru-RU" sz="2000" i="1" dirty="0" err="1" smtClean="0"/>
              <a:t>Эдинбургский</a:t>
            </a:r>
            <a:r>
              <a:rPr lang="ru-RU" sz="2000" i="1" dirty="0" smtClean="0"/>
              <a:t> университет присвоил Дмитрию Ивановичу степень почетного доктора. </a:t>
            </a:r>
            <a:endParaRPr lang="ru-RU" sz="2000" dirty="0"/>
          </a:p>
        </p:txBody>
      </p:sp>
      <p:pic>
        <p:nvPicPr>
          <p:cNvPr id="4" name="Рисунок 3" descr="250px-Medeleeff_by_rep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1214422"/>
            <a:ext cx="3464385" cy="414340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Прямоугольник 4"/>
          <p:cNvSpPr/>
          <p:nvPr/>
        </p:nvSpPr>
        <p:spPr>
          <a:xfrm>
            <a:off x="214282" y="542926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 smtClean="0"/>
              <a:t>Этот акварельный портрет, написанный Репиным в 1885 г., привлекает наше внимание к значительной фигуре Менделеева</a:t>
            </a:r>
            <a:endParaRPr lang="ru-RU" dirty="0"/>
          </a:p>
        </p:txBody>
      </p:sp>
      <p:pic>
        <p:nvPicPr>
          <p:cNvPr id="6" name="Рисунок 5" descr="200px-REPIN_portret_REPI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1214422"/>
            <a:ext cx="3643338" cy="460882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TextBox 6"/>
          <p:cNvSpPr txBox="1"/>
          <p:nvPr/>
        </p:nvSpPr>
        <p:spPr>
          <a:xfrm>
            <a:off x="428596" y="5857892"/>
            <a:ext cx="5857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Автопортрет И. Е. Репина</a:t>
            </a:r>
            <a:endParaRPr lang="ru-RU" sz="24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29134" y="1142984"/>
            <a:ext cx="4614866" cy="5311824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 smtClean="0"/>
              <a:t>После смерти Менделеева в 1907 г. Репин пишет второй портрет ученого. Для работы были использованы фотографические материалы, но письменный стол и библиотека написаны с натуры в квартире Менделеева, а позировал кто-то из знакомых. Хотя этот последний портрет нельзя назвать лучшим, но именно он дает представление о Дмитрии Ивановиче Менделееве в последние годы жизни, жизни, без остатка отданной науке.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14400" y="-285776"/>
            <a:ext cx="8229600" cy="1399032"/>
          </a:xfrm>
        </p:spPr>
        <p:txBody>
          <a:bodyPr/>
          <a:lstStyle/>
          <a:p>
            <a:r>
              <a:rPr lang="ru-RU" dirty="0" smtClean="0"/>
              <a:t>      Дружба с Репиным </a:t>
            </a:r>
            <a:endParaRPr lang="ru-RU" dirty="0"/>
          </a:p>
        </p:txBody>
      </p:sp>
      <p:pic>
        <p:nvPicPr>
          <p:cNvPr id="5" name="Рисунок 4" descr="1102-387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1285860"/>
            <a:ext cx="3942151" cy="490539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-214338"/>
            <a:ext cx="8229600" cy="1399032"/>
          </a:xfrm>
        </p:spPr>
        <p:txBody>
          <a:bodyPr/>
          <a:lstStyle/>
          <a:p>
            <a:r>
              <a:rPr lang="ru-RU" dirty="0" smtClean="0"/>
              <a:t>Портреты Менделеева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7686" y="1357298"/>
            <a:ext cx="4543428" cy="516894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 </a:t>
            </a:r>
            <a:r>
              <a:rPr lang="ru-RU" i="1" dirty="0" smtClean="0"/>
              <a:t>Портреты Д.И.Менделеева, выполненные лучшими русскими художниками, дают нам возможность видеть великого ученого и «своеобычного человека»</a:t>
            </a:r>
            <a:r>
              <a:rPr lang="ru-RU" dirty="0" smtClean="0"/>
              <a:t>. </a:t>
            </a:r>
            <a:r>
              <a:rPr lang="ru-RU" i="1" dirty="0" smtClean="0"/>
              <a:t>С этих портретов смотрит на нас Менделеев, каким его описывали современники.</a:t>
            </a:r>
            <a:endParaRPr lang="ru-RU" dirty="0"/>
          </a:p>
        </p:txBody>
      </p:sp>
      <p:pic>
        <p:nvPicPr>
          <p:cNvPr id="4" name="Рисунок 3" descr="44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1285860"/>
            <a:ext cx="3429024" cy="441739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-500098" y="5500702"/>
          <a:ext cx="6096000" cy="1516384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1516384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>
                          <a:solidFill>
                            <a:schemeClr val="tx1"/>
                          </a:solidFill>
                          <a:latin typeface="arial cyr"/>
                        </a:rPr>
                        <a:t>Д.И.Менделеев.</a:t>
                      </a:r>
                      <a:br>
                        <a:rPr lang="ru-RU" sz="2800" b="1" i="1" dirty="0">
                          <a:solidFill>
                            <a:schemeClr val="tx1"/>
                          </a:solidFill>
                          <a:latin typeface="arial cyr"/>
                        </a:rPr>
                      </a:br>
                      <a:r>
                        <a:rPr lang="ru-RU" sz="2800" b="1" i="1" dirty="0">
                          <a:solidFill>
                            <a:schemeClr val="tx1"/>
                          </a:solidFill>
                          <a:latin typeface="arial cyr"/>
                        </a:rPr>
                        <a:t>Рисунок А.И.Менделеевой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-142900"/>
            <a:ext cx="8229600" cy="1399032"/>
          </a:xfrm>
        </p:spPr>
        <p:txBody>
          <a:bodyPr>
            <a:normAutofit/>
          </a:bodyPr>
          <a:lstStyle/>
          <a:p>
            <a:r>
              <a:rPr lang="ru-RU" dirty="0" smtClean="0"/>
              <a:t>Портрет кисти Крамского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7686" y="1071546"/>
            <a:ext cx="4329114" cy="5383262"/>
          </a:xfrm>
        </p:spPr>
        <p:txBody>
          <a:bodyPr>
            <a:normAutofit fontScale="85000" lnSpcReduction="10000"/>
          </a:bodyPr>
          <a:lstStyle/>
          <a:p>
            <a:r>
              <a:rPr lang="ru-RU" i="1" dirty="0" smtClean="0"/>
              <a:t>Портрет выполнен в коричневых тонах приятного и теплого оттенков, отличается большим сходством. Художнику удалось передать образ ученого в короткие минуты отдыха. Внимательно и доброжелательно глядит он на собеседника. Спокойно одухотворенное лицо. </a:t>
            </a:r>
            <a:endParaRPr lang="ru-RU" dirty="0"/>
          </a:p>
        </p:txBody>
      </p:sp>
      <p:pic>
        <p:nvPicPr>
          <p:cNvPr id="4" name="Рисунок 3" descr="45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1142984"/>
            <a:ext cx="3143272" cy="473062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Прямоугольник 4"/>
          <p:cNvSpPr/>
          <p:nvPr/>
        </p:nvSpPr>
        <p:spPr>
          <a:xfrm>
            <a:off x="285720" y="600076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 smtClean="0"/>
              <a:t>Портрет Менделеева, написанный в 1878 г. Художником Крамским</a:t>
            </a:r>
            <a:endParaRPr lang="ru-RU" dirty="0"/>
          </a:p>
        </p:txBody>
      </p:sp>
    </p:spTree>
  </p:cSld>
  <p:clrMapOvr>
    <a:masterClrMapping/>
  </p:clrMapOvr>
  <p:transition>
    <p:newsfla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173</TotalTime>
  <Words>484</Words>
  <Application>Microsoft Office PowerPoint</Application>
  <PresentationFormat>Экран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Д. И. Менделеев и  Искусство </vt:lpstr>
      <vt:lpstr>                Введение </vt:lpstr>
      <vt:lpstr>Передвижники</vt:lpstr>
      <vt:lpstr>         Дружба с Куинджи</vt:lpstr>
      <vt:lpstr> «Лунная ночь на Днепре»</vt:lpstr>
      <vt:lpstr>      Дружба с Репиным </vt:lpstr>
      <vt:lpstr>      Дружба с Репиным </vt:lpstr>
      <vt:lpstr>Портреты Менделеева</vt:lpstr>
      <vt:lpstr>Портрет кисти Крамского</vt:lpstr>
      <vt:lpstr>Портрет кисти Ярошенко</vt:lpstr>
      <vt:lpstr>«Менделеевские среды»</vt:lpstr>
      <vt:lpstr>      Заключение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Д. И. Менделеев и  Искусство</dc:title>
  <dc:creator>ARMMOVS</dc:creator>
  <cp:lastModifiedBy>ARMMOVS</cp:lastModifiedBy>
  <cp:revision>19</cp:revision>
  <dcterms:created xsi:type="dcterms:W3CDTF">2009-12-19T00:35:44Z</dcterms:created>
  <dcterms:modified xsi:type="dcterms:W3CDTF">2009-12-19T05:11:45Z</dcterms:modified>
</cp:coreProperties>
</file>